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1" r:id="rId4"/>
  </p:sldIdLst>
  <p:sldSz cx="6858000" cy="9906000" type="A4"/>
  <p:notesSz cx="6807200" cy="9939338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Arial" panose="020B0604020202020204" pitchFamily="34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Arial" panose="020B0604020202020204" pitchFamily="34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Arial" panose="020B0604020202020204" pitchFamily="34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Arial" panose="020B0604020202020204" pitchFamily="34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88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DDDDDD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 autoAdjust="0"/>
    <p:restoredTop sz="90929"/>
  </p:normalViewPr>
  <p:slideViewPr>
    <p:cSldViewPr snapToGrid="0" showGuides="1">
      <p:cViewPr varScale="1">
        <p:scale>
          <a:sx n="77" d="100"/>
          <a:sy n="77" d="100"/>
        </p:scale>
        <p:origin x="3630" y="108"/>
      </p:cViewPr>
      <p:guideLst>
        <p:guide orient="horz" pos="3188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돋움" pitchFamily="50" charset="-127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돋움" pitchFamily="50" charset="-127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돋움" pitchFamily="50" charset="-127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돋움" pitchFamily="50" charset="-127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돋움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831F80B-4BF2-48ED-AB27-F6E53532DF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AAD9286-6E8F-4031-BA15-FE701FE4DC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0F8C530-BEA7-46A7-B084-7004DA76CC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45CF47-262F-48D0-801A-5823F41016BD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9607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21190C-21AE-4A50-A2D3-2B87D047F9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317331E-84A4-4D5E-896C-CDC3E6146E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0930C2-5D73-4041-84FB-DEE83CFF97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70175F-3D91-4F49-8D30-D0BD30B5DE4F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97947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886325" y="881063"/>
            <a:ext cx="1457325" cy="79248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14350" y="881063"/>
            <a:ext cx="4219575" cy="792480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3910F64-56F7-48C8-B067-DE0E9C0DF9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49DF2C-E321-4246-9909-D6B39B6790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270EDA2-04EB-47D2-8DD2-42F8DC4007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662035-B7FD-4F66-A7C0-7921A14CE7E5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88470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C125C54-15A2-4E9A-8693-D6B595A7BE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84E9B4B-4160-4160-A7FA-230CBFE07F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2E4F772-636E-4241-89AF-1B766C6F06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9931CF-7656-4438-8F57-6C947EA201DF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1610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0ECB470-6B14-4EAB-A73E-CA9C982DA7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9CDA9F-2C77-4188-BE5E-14A94ECB53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44F1541-A7D1-4886-8DDB-B439AE4673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0B722C-20B0-4007-8696-742AF6DC36A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25259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1435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50520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B69683-081A-4E7E-BA4E-1AFF64B4B6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EF276A8-6DB1-4021-A6C4-402DE0516D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E02CB3-A8B2-4A48-AA77-214588C15B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715F55-5DCD-4EE3-A67D-6F08A9F2A43B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19225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B34CF5-9EAE-4050-8D2E-3B912CD4F9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849D10D-7169-4707-A3CF-3C887AFFB3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3BA7709-078D-4B6C-93FF-38F874CB9D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EB44F5-8264-453C-9FDC-7FE7F9005336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7176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42244EE-7ACD-4886-AB5E-54413FB520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68B5067-65C9-4568-B345-FC814531FB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0B5E3DB-5427-4B07-AFFE-1343D933D0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C25AB9-4A05-4AA9-B7FE-2F0B48C6B241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80591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E04D807-70F4-4F59-A09D-59F31F31B5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1B11E12-0E59-448C-9F37-A76B266D96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886F955-F254-4BC9-A0E5-127660A747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250524-45B9-4AAD-A32F-7555C324974C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22356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A60F1E8-CBC5-4593-8058-5A91E4C269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0C958B-D1D8-4DBC-BCFC-F513293746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4153446-D5E7-456D-83B7-E9F88864EE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08F2D5-9A74-4BD0-846A-0264F3CE1CE4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50926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F9467E-CB55-4CA0-973C-51A1342659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EC70C6-0116-494B-BEEB-A73CE836B3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614CC1-0798-45A6-9EEB-749B7F2BD5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758155-D892-4687-A7E1-C09A960FD9C6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239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1A995D6-B2B4-4591-AFF1-78396EB009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81063"/>
            <a:ext cx="58293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유형 편집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CB9E4AA-44F5-4C50-9496-E033ED2E74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862263"/>
            <a:ext cx="5829300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문자열 유형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794F3B7-631F-439C-BBB0-96A07302755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9024938"/>
            <a:ext cx="142875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defTabSz="762000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1012766-9337-4E17-ADC6-0360A068EFD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4938"/>
            <a:ext cx="217170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defTabSz="762000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FAFDF22-58D9-488C-916E-42096D4B141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4938"/>
            <a:ext cx="142875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defTabSz="762000" eaLnBrk="1" hangingPunct="1">
              <a:defRPr sz="1400">
                <a:ea typeface="돋움" panose="020B0600000101010101" pitchFamily="50" charset="-127"/>
              </a:defRPr>
            </a:lvl1pPr>
          </a:lstStyle>
          <a:p>
            <a:fld id="{3CD89890-63D1-4686-84CE-D3180B547371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돋움" pitchFamily="50" charset="-127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돋움" pitchFamily="50" charset="-127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돋움" pitchFamily="50" charset="-127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돋움" pitchFamily="50" charset="-127"/>
        </a:defRPr>
      </a:lvl5pPr>
      <a:lvl6pPr marL="457200" algn="ctr" defTabSz="762000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돋움" pitchFamily="50" charset="-127"/>
        </a:defRPr>
      </a:lvl6pPr>
      <a:lvl7pPr marL="914400" algn="ctr" defTabSz="762000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돋움" pitchFamily="50" charset="-127"/>
        </a:defRPr>
      </a:lvl7pPr>
      <a:lvl8pPr marL="1371600" algn="ctr" defTabSz="762000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돋움" pitchFamily="50" charset="-127"/>
        </a:defRPr>
      </a:lvl8pPr>
      <a:lvl9pPr marL="1828800" algn="ctr" defTabSz="762000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돋움" pitchFamily="50" charset="-127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defTabSz="762000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defTabSz="762000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defTabSz="762000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defTabSz="762000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661" name="Group 349">
            <a:extLst>
              <a:ext uri="{FF2B5EF4-FFF2-40B4-BE49-F238E27FC236}">
                <a16:creationId xmlns:a16="http://schemas.microsoft.com/office/drawing/2014/main" id="{A65AF03C-2927-42DB-951B-0D6B163D39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788776"/>
              </p:ext>
            </p:extLst>
          </p:nvPr>
        </p:nvGraphicFramePr>
        <p:xfrm>
          <a:off x="361950" y="821549"/>
          <a:ext cx="6202363" cy="1241425"/>
        </p:xfrm>
        <a:graphic>
          <a:graphicData uri="http://schemas.openxmlformats.org/drawingml/2006/table">
            <a:tbl>
              <a:tblPr/>
              <a:tblGrid>
                <a:gridCol w="441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4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3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3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6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87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37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4020">
                <a:tc rowSpan="2"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성</a:t>
                      </a:r>
                    </a:p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명</a:t>
                      </a:r>
                    </a:p>
                  </a:txBody>
                  <a:tcPr marL="0" marR="0" marT="45767" marB="45767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한글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한자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)</a:t>
                      </a:r>
                    </a:p>
                  </a:txBody>
                  <a:tcPr marL="0" marR="0" marT="45767" marB="4576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0" marR="0" marT="45767" marB="4576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생년월일</a:t>
                      </a:r>
                    </a:p>
                  </a:txBody>
                  <a:tcPr marL="0" marR="0" marT="45767" marB="4576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0" marR="0" marT="45767" marB="4576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79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영  문</a:t>
                      </a:r>
                    </a:p>
                  </a:txBody>
                  <a:tcPr marL="0" marR="0" marT="45767" marB="4576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0" marR="0" marT="45767" marB="4576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국가보훈대상</a:t>
                      </a:r>
                    </a:p>
                  </a:txBody>
                  <a:tcPr marL="0" marR="0" marT="45767" marB="4576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굴림" charset="-127"/>
                        </a:rPr>
                        <a:t>1. 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굴림" charset="-127"/>
                        </a:rPr>
                        <a:t>대상    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굴림" charset="-127"/>
                        </a:rPr>
                        <a:t>2.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굴림" charset="-127"/>
                        </a:rPr>
                        <a:t>비대상</a:t>
                      </a:r>
                    </a:p>
                  </a:txBody>
                  <a:tcPr marL="0" marR="0" marT="45767" marB="4576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병 역</a:t>
                      </a:r>
                    </a:p>
                  </a:txBody>
                  <a:tcPr marL="0" marR="0" marT="45767" marB="4576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0" marR="0" marT="45767" marB="4576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806">
                <a:tc rowSpan="2"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전</a:t>
                      </a:r>
                    </a:p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화</a:t>
                      </a:r>
                    </a:p>
                  </a:txBody>
                  <a:tcPr marL="0" marR="0" marT="45767" marB="45767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휴대폰</a:t>
                      </a:r>
                    </a:p>
                  </a:txBody>
                  <a:tcPr marL="0" marR="0" marT="45767" marB="4576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0" marR="0" marT="45767" marB="4576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현 주 소</a:t>
                      </a:r>
                    </a:p>
                  </a:txBody>
                  <a:tcPr marL="0" marR="0" marT="45767" marB="4576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0" marR="0" marT="45767" marB="4576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8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긴급 연락처</a:t>
                      </a:r>
                    </a:p>
                  </a:txBody>
                  <a:tcPr marL="0" marR="0" marT="45767" marB="4576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0" marR="0" marT="45767" marB="4576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E-mail</a:t>
                      </a:r>
                    </a:p>
                  </a:txBody>
                  <a:tcPr marL="0" marR="0" marT="45767" marB="4576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0" marR="0" marT="45767" marB="4576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3348" name="Group 36">
            <a:extLst>
              <a:ext uri="{FF2B5EF4-FFF2-40B4-BE49-F238E27FC236}">
                <a16:creationId xmlns:a16="http://schemas.microsoft.com/office/drawing/2014/main" id="{5E8F3E05-8FEA-4BFE-8F00-76C09C6BCA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096975"/>
              </p:ext>
            </p:extLst>
          </p:nvPr>
        </p:nvGraphicFramePr>
        <p:xfrm>
          <a:off x="352425" y="2190750"/>
          <a:ext cx="6191250" cy="2408238"/>
        </p:xfrm>
        <a:graphic>
          <a:graphicData uri="http://schemas.openxmlformats.org/drawingml/2006/table">
            <a:tbl>
              <a:tblPr/>
              <a:tblGrid>
                <a:gridCol w="438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2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0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638">
                <a:tc rowSpan="5"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학 </a:t>
                      </a:r>
                    </a:p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력</a:t>
                      </a:r>
                      <a:endParaRPr kumimoji="1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사 </a:t>
                      </a:r>
                    </a:p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항</a:t>
                      </a:r>
                    </a:p>
                  </a:txBody>
                  <a:tcPr marL="38100" marR="38100" marT="38100" marB="381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기            간</a:t>
                      </a: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학 교 명</a:t>
                      </a: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전공명 </a:t>
                      </a:r>
                      <a:r>
                        <a:rPr kumimoji="1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/ </a:t>
                      </a: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학위</a:t>
                      </a: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복수</a:t>
                      </a:r>
                      <a:r>
                        <a:rPr kumimoji="1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부</a:t>
                      </a:r>
                      <a:r>
                        <a:rPr kumimoji="1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)</a:t>
                      </a: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전공명</a:t>
                      </a: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평점</a:t>
                      </a:r>
                      <a:r>
                        <a:rPr kumimoji="1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/</a:t>
                      </a: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만점</a:t>
                      </a: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소재지</a:t>
                      </a: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  <a:cs typeface="+mn-cs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ko-KR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3663" name="Group 351">
            <a:extLst>
              <a:ext uri="{FF2B5EF4-FFF2-40B4-BE49-F238E27FC236}">
                <a16:creationId xmlns:a16="http://schemas.microsoft.com/office/drawing/2014/main" id="{89A22F03-4D40-45A4-AFFF-4808415978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668333"/>
              </p:ext>
            </p:extLst>
          </p:nvPr>
        </p:nvGraphicFramePr>
        <p:xfrm>
          <a:off x="352425" y="4810125"/>
          <a:ext cx="6200775" cy="2132677"/>
        </p:xfrm>
        <a:graphic>
          <a:graphicData uri="http://schemas.openxmlformats.org/drawingml/2006/table">
            <a:tbl>
              <a:tblPr/>
              <a:tblGrid>
                <a:gridCol w="438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59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67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00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0297">
                <a:tc rowSpan="5"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경</a:t>
                      </a:r>
                    </a:p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력</a:t>
                      </a:r>
                      <a:endParaRPr kumimoji="1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083" marB="38083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기            간</a:t>
                      </a: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직장명</a:t>
                      </a:r>
                      <a:r>
                        <a:rPr kumimoji="1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/</a:t>
                      </a: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근무부서</a:t>
                      </a: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직위</a:t>
                      </a: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담당업무</a:t>
                      </a: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소재지</a:t>
                      </a: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연봉</a:t>
                      </a: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13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2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  <a:cs typeface="+mn-cs"/>
                      </a:endParaRP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2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02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o-KR" altLang="en-US" b="0"/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 b="0"/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 b="0"/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 b="0"/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 b="0" dirty="0"/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3719" name="Group 407">
            <a:extLst>
              <a:ext uri="{FF2B5EF4-FFF2-40B4-BE49-F238E27FC236}">
                <a16:creationId xmlns:a16="http://schemas.microsoft.com/office/drawing/2014/main" id="{EC710748-3663-4E70-8394-692CDE42E8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827355"/>
              </p:ext>
            </p:extLst>
          </p:nvPr>
        </p:nvGraphicFramePr>
        <p:xfrm>
          <a:off x="331788" y="7459663"/>
          <a:ext cx="6270624" cy="984249"/>
        </p:xfrm>
        <a:graphic>
          <a:graphicData uri="http://schemas.openxmlformats.org/drawingml/2006/table">
            <a:tbl>
              <a:tblPr/>
              <a:tblGrid>
                <a:gridCol w="4536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65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2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62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90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39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57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127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8083">
                <a:tc rowSpan="3"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외</a:t>
                      </a:r>
                    </a:p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국</a:t>
                      </a:r>
                    </a:p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어</a:t>
                      </a:r>
                    </a:p>
                  </a:txBody>
                  <a:tcPr marL="38094" marR="38094" marT="45766" marB="45766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TEST</a:t>
                      </a: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명</a:t>
                      </a:r>
                    </a:p>
                  </a:txBody>
                  <a:tcPr marL="38094" marR="38094" marT="45766" marB="4576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점수 </a:t>
                      </a:r>
                      <a:r>
                        <a:rPr kumimoji="1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/ </a:t>
                      </a: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만점</a:t>
                      </a:r>
                    </a:p>
                  </a:txBody>
                  <a:tcPr marL="38094" marR="38094" marT="45766" marB="4576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응시일자</a:t>
                      </a:r>
                    </a:p>
                  </a:txBody>
                  <a:tcPr marL="38094" marR="38094" marT="45766" marB="4576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자</a:t>
                      </a:r>
                    </a:p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격</a:t>
                      </a:r>
                    </a:p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증</a:t>
                      </a:r>
                    </a:p>
                  </a:txBody>
                  <a:tcPr marL="38094" marR="38094" marT="45766" marB="4576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094" marR="38094" marT="45766" marB="4576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IT</a:t>
                      </a:r>
                    </a:p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능 </a:t>
                      </a:r>
                    </a:p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력</a:t>
                      </a:r>
                    </a:p>
                  </a:txBody>
                  <a:tcPr marL="38094" marR="38094" marT="45766" marB="4576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Office(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상  </a:t>
                      </a: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중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  하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)</a:t>
                      </a:r>
                    </a:p>
                  </a:txBody>
                  <a:tcPr marL="38094" marR="38094" marT="45766" marB="4576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08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094" marR="38094" marT="45766" marB="4576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094" marR="38094" marT="45766" marB="4576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094" marR="38094" marT="45766" marB="4576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094" marR="38094" marT="45766" marB="4576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094" marR="38094" marT="45766" marB="4576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08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094" marR="38094" marT="45766" marB="4576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094" marR="38094" marT="45766" marB="4576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094" marR="38094" marT="45766" marB="4576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094" marR="38094" marT="45766" marB="4576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094" marR="38094" marT="45766" marB="4576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212" name="Text Box 166">
            <a:extLst>
              <a:ext uri="{FF2B5EF4-FFF2-40B4-BE49-F238E27FC236}">
                <a16:creationId xmlns:a16="http://schemas.microsoft.com/office/drawing/2014/main" id="{9BAAA4EE-CE27-41E3-88DE-CB0225877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4575" y="19050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ko-KR" altLang="en-US" sz="2400">
                <a:latin typeface="HY견고딕" panose="02030600000101010101" pitchFamily="18" charset="-127"/>
                <a:ea typeface="HY견고딕" panose="02030600000101010101" pitchFamily="18" charset="-127"/>
              </a:rPr>
              <a:t>입사지원서</a:t>
            </a:r>
          </a:p>
        </p:txBody>
      </p:sp>
      <p:sp>
        <p:nvSpPr>
          <p:cNvPr id="2213" name="Text Box 300">
            <a:extLst>
              <a:ext uri="{FF2B5EF4-FFF2-40B4-BE49-F238E27FC236}">
                <a16:creationId xmlns:a16="http://schemas.microsoft.com/office/drawing/2014/main" id="{F4F63553-1CBC-4A47-8EA6-3A3503EB84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200" y="7123113"/>
            <a:ext cx="57721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800">
                <a:ea typeface="굴림" panose="020B0600000101010101" pitchFamily="50" charset="-127"/>
              </a:rPr>
              <a:t>※ </a:t>
            </a:r>
            <a:r>
              <a:rPr lang="ko-KR" altLang="en-US" sz="800">
                <a:ea typeface="굴림" panose="020B0600000101010101" pitchFamily="50" charset="-127"/>
              </a:rPr>
              <a:t>최근 경력 순으로 최대한 상세하게 기술</a:t>
            </a:r>
          </a:p>
        </p:txBody>
      </p:sp>
      <p:sp>
        <p:nvSpPr>
          <p:cNvPr id="2214" name="Line 348">
            <a:extLst>
              <a:ext uri="{FF2B5EF4-FFF2-40B4-BE49-F238E27FC236}">
                <a16:creationId xmlns:a16="http://schemas.microsoft.com/office/drawing/2014/main" id="{255B0402-55E9-470B-B1C2-B8EEEF6CD25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3000" y="469900"/>
            <a:ext cx="2070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graphicFrame>
        <p:nvGraphicFramePr>
          <p:cNvPr id="13724" name="Group 412">
            <a:extLst>
              <a:ext uri="{FF2B5EF4-FFF2-40B4-BE49-F238E27FC236}">
                <a16:creationId xmlns:a16="http://schemas.microsoft.com/office/drawing/2014/main" id="{CF4C8078-4E65-431F-87F6-264D836B2B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305470"/>
              </p:ext>
            </p:extLst>
          </p:nvPr>
        </p:nvGraphicFramePr>
        <p:xfrm>
          <a:off x="342900" y="8634413"/>
          <a:ext cx="6248400" cy="627062"/>
        </p:xfrm>
        <a:graphic>
          <a:graphicData uri="http://schemas.openxmlformats.org/drawingml/2006/table">
            <a:tbl>
              <a:tblPr/>
              <a:tblGrid>
                <a:gridCol w="444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57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77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88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28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855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6063">
                <a:tc rowSpan="2"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기</a:t>
                      </a:r>
                    </a:p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타</a:t>
                      </a:r>
                    </a:p>
                  </a:txBody>
                  <a:tcPr marL="38103" marR="38103" marT="38100" marB="381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임직원 추천여부</a:t>
                      </a:r>
                    </a:p>
                  </a:txBody>
                  <a:tcPr marL="38103" marR="38103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추천자명</a:t>
                      </a:r>
                    </a:p>
                  </a:txBody>
                  <a:tcPr marL="38103" marR="38103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직위</a:t>
                      </a:r>
                    </a:p>
                  </a:txBody>
                  <a:tcPr marL="38103" marR="38103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소속</a:t>
                      </a:r>
                    </a:p>
                  </a:txBody>
                  <a:tcPr marL="38103" marR="38103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관계</a:t>
                      </a:r>
                    </a:p>
                  </a:txBody>
                  <a:tcPr marL="38103" marR="38103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비 고</a:t>
                      </a:r>
                    </a:p>
                  </a:txBody>
                  <a:tcPr marL="38103" marR="38103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99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대상 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/ 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비대상</a:t>
                      </a:r>
                    </a:p>
                  </a:txBody>
                  <a:tcPr marL="38103" marR="38103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3" marR="38103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3" marR="38103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3" marR="38103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3" marR="38103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3" marR="38103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" name="그림 2">
            <a:extLst>
              <a:ext uri="{FF2B5EF4-FFF2-40B4-BE49-F238E27FC236}">
                <a16:creationId xmlns:a16="http://schemas.microsoft.com/office/drawing/2014/main" id="{05D0EDEB-2540-4B77-9F63-FFCDDDA810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8976" y="9375752"/>
            <a:ext cx="1046747" cy="31420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81" name="Group 21">
            <a:extLst>
              <a:ext uri="{FF2B5EF4-FFF2-40B4-BE49-F238E27FC236}">
                <a16:creationId xmlns:a16="http://schemas.microsoft.com/office/drawing/2014/main" id="{6D16B953-E9F3-467F-ACB0-479DADF068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433014"/>
              </p:ext>
            </p:extLst>
          </p:nvPr>
        </p:nvGraphicFramePr>
        <p:xfrm>
          <a:off x="347662" y="864875"/>
          <a:ext cx="6183767" cy="8217004"/>
        </p:xfrm>
        <a:graphic>
          <a:graphicData uri="http://schemas.openxmlformats.org/drawingml/2006/table">
            <a:tbl>
              <a:tblPr/>
              <a:tblGrid>
                <a:gridCol w="1032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515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51868"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  <a:cs typeface="+mn-cs"/>
                        </a:rPr>
                        <a:t>Self-briefing</a:t>
                      </a:r>
                    </a:p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  <a:cs typeface="+mn-cs"/>
                        </a:rPr>
                        <a:t>개인특성</a:t>
                      </a:r>
                      <a:r>
                        <a:rPr kumimoji="1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  <a:cs typeface="+mn-cs"/>
                        </a:rPr>
                        <a:t>/</a:t>
                      </a:r>
                    </a:p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  <a:cs typeface="+mn-cs"/>
                        </a:rPr>
                        <a:t>지원동기</a:t>
                      </a:r>
                      <a:r>
                        <a:rPr kumimoji="1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  <a:cs typeface="+mn-cs"/>
                        </a:rPr>
                        <a:t>/</a:t>
                      </a:r>
                      <a:r>
                        <a:rPr kumimoji="1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  <a:cs typeface="+mn-cs"/>
                        </a:rPr>
                        <a:t>성격의 장단점 등</a:t>
                      </a:r>
                      <a:r>
                        <a:rPr kumimoji="1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  <a:cs typeface="+mn-cs"/>
                        </a:rPr>
                        <a:t>)</a:t>
                      </a:r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G스마트체 Regular" panose="020B0600000101010101" pitchFamily="50" charset="-127"/>
                        <a:ea typeface="LG스마트체 Regular" panose="020B0600000101010101" pitchFamily="50" charset="-127"/>
                        <a:cs typeface="+mn-cs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="0" baseline="0" dirty="0">
                        <a:latin typeface="LG스마트체 Regular" panose="020B0600000101010101" pitchFamily="50" charset="-127"/>
                        <a:ea typeface="LG스마트체 Regular" panose="020B0600000101010101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2568"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  <a:cs typeface="+mn-cs"/>
                        </a:rPr>
                        <a:t>희망직무 및</a:t>
                      </a:r>
                      <a:endParaRPr kumimoji="1" lang="en-US" alt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G스마트체 Regular" panose="020B0600000101010101" pitchFamily="50" charset="-127"/>
                        <a:ea typeface="LG스마트체 Regular" panose="020B0600000101010101" pitchFamily="50" charset="-127"/>
                        <a:cs typeface="+mn-cs"/>
                      </a:endParaRPr>
                    </a:p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  <a:cs typeface="+mn-cs"/>
                        </a:rPr>
                        <a:t>본인의 핵심역량</a:t>
                      </a: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ko-KR" altLang="en-US" sz="1000" b="0" baseline="0" dirty="0"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  </a:t>
                      </a:r>
                      <a:endParaRPr lang="en-US" altLang="ko-KR" sz="1000" b="0" baseline="0" dirty="0">
                        <a:latin typeface="LG스마트체 Regular" panose="020B0600000101010101" pitchFamily="50" charset="-127"/>
                        <a:ea typeface="LG스마트체 Regular" panose="020B0600000101010101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2568">
                <a:tc>
                  <a:txBody>
                    <a:bodyPr/>
                    <a:lstStyle/>
                    <a:p>
                      <a:pPr algn="ctr"/>
                      <a:r>
                        <a:rPr kumimoji="1" lang="ko-KR" altLang="en-US" sz="1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  <a:cs typeface="+mn-cs"/>
                        </a:rPr>
                        <a:t>인턴 경험</a:t>
                      </a:r>
                      <a:r>
                        <a:rPr kumimoji="1" lang="en-US" altLang="ko-KR" sz="1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  <a:cs typeface="+mn-cs"/>
                        </a:rPr>
                        <a:t>, </a:t>
                      </a:r>
                      <a:r>
                        <a:rPr kumimoji="1" lang="ko-KR" altLang="en-US" sz="1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  <a:cs typeface="+mn-cs"/>
                        </a:rPr>
                        <a:t>공모전 수상 등 특이 경험이 있다면 기술해 주시기 바랍니다</a:t>
                      </a:r>
                      <a:r>
                        <a:rPr kumimoji="1" lang="en-US" altLang="ko-KR" sz="1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  <a:cs typeface="+mn-cs"/>
                        </a:rPr>
                        <a:t>.</a:t>
                      </a:r>
                      <a:endParaRPr kumimoji="1" lang="ko-KR" altLang="en-US" sz="1000" b="0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G스마트체 Regular" panose="020B0600000101010101" pitchFamily="50" charset="-127"/>
                        <a:ea typeface="LG스마트체 Regular" panose="020B0600000101010101" pitchFamily="50" charset="-127"/>
                        <a:cs typeface="+mn-cs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 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4677302"/>
                  </a:ext>
                </a:extLst>
              </a:tr>
            </a:tbl>
          </a:graphicData>
        </a:graphic>
      </p:graphicFrame>
      <p:sp>
        <p:nvSpPr>
          <p:cNvPr id="3085" name="Text Box 18">
            <a:extLst>
              <a:ext uri="{FF2B5EF4-FFF2-40B4-BE49-F238E27FC236}">
                <a16:creationId xmlns:a16="http://schemas.microsoft.com/office/drawing/2014/main" id="{C27A82A6-F36B-492D-BCF2-015FEF21D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4575" y="209550"/>
            <a:ext cx="255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ko-KR" altLang="en-US" sz="2400">
                <a:latin typeface="HY견고딕" panose="02030600000101010101" pitchFamily="18" charset="-127"/>
                <a:ea typeface="HY견고딕" panose="02030600000101010101" pitchFamily="18" charset="-127"/>
              </a:rPr>
              <a:t>자기 소개서</a:t>
            </a:r>
          </a:p>
        </p:txBody>
      </p:sp>
      <p:sp>
        <p:nvSpPr>
          <p:cNvPr id="3086" name="Line 20">
            <a:extLst>
              <a:ext uri="{FF2B5EF4-FFF2-40B4-BE49-F238E27FC236}">
                <a16:creationId xmlns:a16="http://schemas.microsoft.com/office/drawing/2014/main" id="{DA8DDC7B-A73F-4A72-AD8E-3FBC42BAE85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66950" y="695325"/>
            <a:ext cx="2609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C3080234-913C-467F-AA29-BC0F921F53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4682" y="9251428"/>
            <a:ext cx="1046747" cy="31420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>
            <a:extLst>
              <a:ext uri="{FF2B5EF4-FFF2-40B4-BE49-F238E27FC236}">
                <a16:creationId xmlns:a16="http://schemas.microsoft.com/office/drawing/2014/main" id="{634980A9-E9CC-4A56-B064-9A251EB531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4975" y="8461375"/>
            <a:ext cx="48958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ko-KR" altLang="en-US" sz="1100" b="1" dirty="0">
                <a:ea typeface="굴림" panose="020B0600000101010101" pitchFamily="50" charset="-127"/>
              </a:rPr>
              <a:t>위의 모든 기재내용이 사실과 다름없음을 본인의 성명 기재로써 확인합니다</a:t>
            </a:r>
            <a:r>
              <a:rPr lang="en-US" altLang="ko-KR" sz="1100" b="1" dirty="0">
                <a:ea typeface="굴림" panose="020B0600000101010101" pitchFamily="50" charset="-127"/>
              </a:rPr>
              <a:t>. 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en-US" altLang="ko-KR" sz="1100" b="1" dirty="0">
                <a:ea typeface="굴림" panose="020B0600000101010101" pitchFamily="50" charset="-127"/>
              </a:rPr>
              <a:t>20  </a:t>
            </a:r>
            <a:r>
              <a:rPr lang="ko-KR" altLang="en-US" sz="1100" b="1" dirty="0">
                <a:ea typeface="굴림" panose="020B0600000101010101" pitchFamily="50" charset="-127"/>
              </a:rPr>
              <a:t>년</a:t>
            </a:r>
            <a:r>
              <a:rPr lang="en-US" altLang="ko-KR" sz="1100" b="1" dirty="0">
                <a:ea typeface="굴림" panose="020B0600000101010101" pitchFamily="50" charset="-127"/>
              </a:rPr>
              <a:t> </a:t>
            </a:r>
            <a:r>
              <a:rPr lang="ko-KR" altLang="en-US" sz="1100" b="1" dirty="0">
                <a:ea typeface="굴림" panose="020B0600000101010101" pitchFamily="50" charset="-127"/>
              </a:rPr>
              <a:t> 월 </a:t>
            </a:r>
            <a:r>
              <a:rPr lang="en-US" altLang="ko-KR" sz="1100" b="1" dirty="0">
                <a:ea typeface="굴림" panose="020B0600000101010101" pitchFamily="50" charset="-127"/>
              </a:rPr>
              <a:t> </a:t>
            </a:r>
            <a:r>
              <a:rPr lang="ko-KR" altLang="en-US" sz="1100" b="1" dirty="0">
                <a:ea typeface="굴림" panose="020B0600000101010101" pitchFamily="50" charset="-127"/>
              </a:rPr>
              <a:t>일       지원자 </a:t>
            </a:r>
            <a:r>
              <a:rPr lang="en-US" altLang="ko-KR" sz="1100" b="1" dirty="0">
                <a:ea typeface="굴림" panose="020B0600000101010101" pitchFamily="50" charset="-127"/>
              </a:rPr>
              <a:t>:</a:t>
            </a:r>
          </a:p>
        </p:txBody>
      </p:sp>
      <p:graphicFrame>
        <p:nvGraphicFramePr>
          <p:cNvPr id="15381" name="Group 21">
            <a:extLst>
              <a:ext uri="{FF2B5EF4-FFF2-40B4-BE49-F238E27FC236}">
                <a16:creationId xmlns:a16="http://schemas.microsoft.com/office/drawing/2014/main" id="{1C39C581-75A1-4E48-923B-23C74285C2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746929"/>
              </p:ext>
            </p:extLst>
          </p:nvPr>
        </p:nvGraphicFramePr>
        <p:xfrm>
          <a:off x="361950" y="606425"/>
          <a:ext cx="6253163" cy="7658100"/>
        </p:xfrm>
        <a:graphic>
          <a:graphicData uri="http://schemas.openxmlformats.org/drawingml/2006/table">
            <a:tbl>
              <a:tblPr/>
              <a:tblGrid>
                <a:gridCol w="6253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658100">
                <a:tc>
                  <a:txBody>
                    <a:bodyPr/>
                    <a:lstStyle/>
                    <a:p>
                      <a:pPr marL="0" indent="0" algn="ctr" latinLnBrk="0">
                        <a:lnSpc>
                          <a:spcPct val="11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ko-KR" altLang="en-US" sz="14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개인정보 수집</a:t>
                      </a:r>
                      <a:r>
                        <a:rPr lang="en-US" altLang="ko-KR" sz="14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·</a:t>
                      </a:r>
                      <a:r>
                        <a:rPr lang="ko-KR" altLang="en-US" sz="14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이용 및 제공 동의서</a:t>
                      </a:r>
                      <a:endParaRPr lang="en-US" altLang="ko-KR" sz="1200" b="1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indent="0" latinLnBrk="0">
                        <a:lnSpc>
                          <a:spcPct val="11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endParaRPr lang="en-US" altLang="ko-KR" sz="120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indent="0" latinLnBrk="0">
                        <a:lnSpc>
                          <a:spcPct val="11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HSAD(</a:t>
                      </a: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이하“회사”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는 아래와 같이 개인정보의 수집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·</a:t>
                      </a: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이용에 관한 내용을 관계 법령에 따라 고지하오니 동의해주시기 바랍니다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.</a:t>
                      </a:r>
                    </a:p>
                    <a:p>
                      <a:pPr marL="0" indent="0" latinLnBrk="0">
                        <a:lnSpc>
                          <a:spcPct val="11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endParaRPr lang="en-US" altLang="ko-KR" sz="120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indent="0" latinLnBrk="0">
                        <a:lnSpc>
                          <a:spcPct val="11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개인정보의 수집 및 이용 </a:t>
                      </a:r>
                      <a:endParaRPr lang="en-US" altLang="ko-KR" sz="1200" b="1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354013" indent="-171450" latinLnBrk="0">
                        <a:lnSpc>
                          <a:spcPct val="110000"/>
                        </a:lnSpc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개인정보 </a:t>
                      </a:r>
                      <a:r>
                        <a:rPr lang="ko-KR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수집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/</a:t>
                      </a:r>
                      <a:r>
                        <a:rPr lang="ko-KR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이용 항목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- </a:t>
                      </a:r>
                      <a:r>
                        <a:rPr lang="ko-KR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필수항목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: </a:t>
                      </a:r>
                      <a:r>
                        <a:rPr lang="ko-KR" altLang="ko-KR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성명</a:t>
                      </a: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한글</a:t>
                      </a: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이름</a:t>
                      </a: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), </a:t>
                      </a: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생년월일</a:t>
                      </a: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</a:t>
                      </a:r>
                      <a:r>
                        <a:rPr lang="en-US" altLang="ko-KR" sz="1200" b="1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전화번호</a:t>
                      </a: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휴대전화</a:t>
                      </a: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/</a:t>
                      </a: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집</a:t>
                      </a: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), </a:t>
                      </a: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주소</a:t>
                      </a: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1200" b="1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이메일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- </a:t>
                      </a:r>
                      <a:r>
                        <a:rPr lang="ko-KR" altLang="en-US" sz="120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선택항목</a:t>
                      </a:r>
                      <a:r>
                        <a:rPr lang="en-US" altLang="ko-KR" sz="120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: </a:t>
                      </a:r>
                      <a:r>
                        <a:rPr lang="ko-KR" altLang="en-US" sz="1200" b="1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보훈여부 사항</a:t>
                      </a:r>
                      <a:r>
                        <a:rPr lang="en-US" altLang="ko-KR" sz="1200" b="1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1200" b="1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병역사항</a:t>
                      </a:r>
                      <a:r>
                        <a:rPr lang="en-US" altLang="ko-KR" sz="1200" b="1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r>
                        <a:rPr lang="ko-KR" altLang="ko-KR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학력사항</a:t>
                      </a: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경력사항</a:t>
                      </a: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어학 등 자격 사항</a:t>
                      </a: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br>
                        <a:rPr lang="en-US" altLang="ko-KR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</a:b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             </a:t>
                      </a: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자기소개서</a:t>
                      </a: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</a:t>
                      </a:r>
                      <a:r>
                        <a:rPr lang="en-US" altLang="ko-KR" sz="1200" b="1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ko-KR" altLang="en-US" sz="1200" b="1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인</a:t>
                      </a:r>
                      <a:r>
                        <a:rPr lang="en-US" altLang="ko-KR" sz="1200" b="1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/</a:t>
                      </a:r>
                      <a:r>
                        <a:rPr lang="ko-KR" altLang="en-US" sz="1200" b="1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적성 결과</a:t>
                      </a:r>
                      <a:r>
                        <a:rPr lang="en-US" altLang="ko-KR" sz="1200" b="1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1200" b="1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채용 신체검사 결과</a:t>
                      </a:r>
                      <a:endParaRPr lang="en-US" altLang="ko-KR" sz="1200" b="1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354013" indent="-171450" latinLnBrk="0">
                        <a:lnSpc>
                          <a:spcPct val="110000"/>
                        </a:lnSpc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r>
                        <a:rPr lang="ko-KR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수집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/</a:t>
                      </a:r>
                      <a:r>
                        <a:rPr lang="ko-KR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이용 목적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: </a:t>
                      </a: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본인 확인 절차</a:t>
                      </a: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채용 적합성 판단 및 서류 심사</a:t>
                      </a: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/</a:t>
                      </a: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면접 등의 근거자료</a:t>
                      </a: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1200" b="1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의사소통 경로 확보</a:t>
                      </a:r>
                      <a:endParaRPr lang="en-US" altLang="ko-KR" sz="1200" b="1" kern="1200" baseline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354013" indent="-171450" latinLnBrk="0">
                        <a:lnSpc>
                          <a:spcPct val="110000"/>
                        </a:lnSpc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r>
                        <a:rPr lang="ko-KR" altLang="en-US" sz="120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보</a:t>
                      </a:r>
                      <a:r>
                        <a:rPr lang="ko-KR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유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/</a:t>
                      </a:r>
                      <a:r>
                        <a:rPr lang="ko-KR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이용 기간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: </a:t>
                      </a: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개인정보의 수집 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·</a:t>
                      </a: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이용 목적이 달성되거나 채용절차가 종료되는 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 </a:t>
                      </a: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경우 관련 법령에 따라 보관이 필요한 경우를 제외하고 해당 정보를 지체 없이 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 </a:t>
                      </a: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삭제합니다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.</a:t>
                      </a:r>
                    </a:p>
                    <a:p>
                      <a:pPr marL="354013" indent="-171450" latinLnBrk="0">
                        <a:lnSpc>
                          <a:spcPct val="110000"/>
                        </a:lnSpc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r>
                        <a:rPr lang="ko-KR" altLang="en-US" sz="120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입사지원자는 개인정보 수집 및 이용과 관련하여 동의를 거부할 권리가 있으나</a:t>
                      </a:r>
                      <a:r>
                        <a:rPr lang="en-US" altLang="ko-KR" sz="120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120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동의거부 시 회사는 공정한 채용을 진행할 수 없기 때문에 지원에 제약사항이 발생할  수 있습니다</a:t>
                      </a:r>
                      <a:r>
                        <a:rPr lang="en-US" altLang="ko-KR" sz="120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.</a:t>
                      </a:r>
                    </a:p>
                    <a:p>
                      <a:pPr latinLnBrk="0">
                        <a:lnSpc>
                          <a:spcPct val="11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endParaRPr lang="ko-KR" altLang="ko-KR" sz="120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algn="r" latinLnBrk="0">
                        <a:lnSpc>
                          <a:spcPct val="110000"/>
                        </a:lnSpc>
                        <a:spcBef>
                          <a:spcPts val="600"/>
                        </a:spcBef>
                      </a:pP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</a:t>
                      </a:r>
                      <a:r>
                        <a:rPr lang="ko-KR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동의함 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   </a:t>
                      </a:r>
                      <a:r>
                        <a:rPr lang="ko-KR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□ 동의하지 않음</a:t>
                      </a:r>
                    </a:p>
                    <a:p>
                      <a:pPr latinLnBrk="0">
                        <a:lnSpc>
                          <a:spcPct val="110000"/>
                        </a:lnSpc>
                        <a:spcBef>
                          <a:spcPts val="600"/>
                        </a:spcBef>
                      </a:pP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</a:t>
                      </a:r>
                      <a:r>
                        <a:rPr lang="ko-KR" altLang="en-US" sz="1200" b="1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민감점보의</a:t>
                      </a: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수집 및 이용 </a:t>
                      </a:r>
                      <a:endParaRPr lang="ko-KR" altLang="ko-KR" sz="1200" b="1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354013" indent="-171450" latinLnBrk="0">
                        <a:lnSpc>
                          <a:spcPct val="110000"/>
                        </a:lnSpc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r>
                        <a:rPr lang="ko-KR" altLang="en-US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민감정보</a:t>
                      </a:r>
                      <a:r>
                        <a:rPr lang="ko-KR" altLang="en-US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ko-KR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수집</a:t>
                      </a:r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/</a:t>
                      </a:r>
                      <a:r>
                        <a:rPr lang="ko-KR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이용 항목</a:t>
                      </a: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: </a:t>
                      </a: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보훈정보</a:t>
                      </a: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채용 신체검사 결과</a:t>
                      </a:r>
                      <a:endParaRPr lang="en-US" altLang="ko-KR" sz="1200" b="1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354013" indent="-171450" latinLnBrk="0">
                        <a:lnSpc>
                          <a:spcPct val="110000"/>
                        </a:lnSpc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r>
                        <a:rPr lang="ko-KR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수집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/</a:t>
                      </a:r>
                      <a:r>
                        <a:rPr lang="ko-KR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이용 목적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: </a:t>
                      </a: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채용 적합성 판단 및 </a:t>
                      </a:r>
                      <a:r>
                        <a:rPr lang="ko-KR" altLang="en-US" sz="1200" b="1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가산점</a:t>
                      </a:r>
                      <a:endParaRPr lang="en-US" altLang="ko-KR" sz="1200" b="1" kern="1200" baseline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354013" indent="-171450" latinLnBrk="0">
                        <a:lnSpc>
                          <a:spcPct val="110000"/>
                        </a:lnSpc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r>
                        <a:rPr lang="ko-KR" altLang="en-US" sz="120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보</a:t>
                      </a:r>
                      <a:r>
                        <a:rPr lang="ko-KR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유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/</a:t>
                      </a:r>
                      <a:r>
                        <a:rPr lang="ko-KR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이용 기간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: </a:t>
                      </a:r>
                      <a:r>
                        <a:rPr lang="ko-KR" altLang="en-US" sz="120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민감정보의</a:t>
                      </a: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수집 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·</a:t>
                      </a: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이용 목적이 달성되거나 채용절차가 종료되는</a:t>
                      </a:r>
                      <a:r>
                        <a:rPr lang="ko-KR" altLang="en-US" sz="120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경우 관련 법령에 따라 보관이 필요한 경우를 제외하고 해당 정보를 지체 없이 삭제합니다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.</a:t>
                      </a:r>
                    </a:p>
                    <a:p>
                      <a:pPr marL="354013" indent="-171450" latinLnBrk="0">
                        <a:lnSpc>
                          <a:spcPct val="110000"/>
                        </a:lnSpc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r>
                        <a:rPr lang="ko-KR" altLang="en-US" sz="120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입사지원자는 </a:t>
                      </a:r>
                      <a:r>
                        <a:rPr lang="ko-KR" altLang="en-US" sz="1200" kern="1200" baseline="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민감정보</a:t>
                      </a:r>
                      <a:r>
                        <a:rPr lang="ko-KR" altLang="en-US" sz="120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수집 및 이용과 관련하여 동의를 거부할 권리가 있으나</a:t>
                      </a:r>
                      <a:r>
                        <a:rPr lang="en-US" altLang="ko-KR" sz="120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    </a:t>
                      </a:r>
                      <a:r>
                        <a:rPr lang="ko-KR" altLang="en-US" sz="120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동의거부 시 회사는 공정한 채용을 진행할 수 없기 때문에 지원에 제약사항이 발생할 수 있습니다</a:t>
                      </a:r>
                      <a:r>
                        <a:rPr lang="en-US" altLang="ko-KR" sz="120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.</a:t>
                      </a:r>
                    </a:p>
                    <a:p>
                      <a:pPr marL="354013" indent="-171450" latinLnBrk="0">
                        <a:lnSpc>
                          <a:spcPct val="110000"/>
                        </a:lnSpc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endParaRPr lang="en-US" altLang="ko-KR" sz="120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algn="r" latinLnBrk="0">
                        <a:lnSpc>
                          <a:spcPct val="110000"/>
                        </a:lnSpc>
                        <a:spcBef>
                          <a:spcPts val="600"/>
                        </a:spcBef>
                      </a:pP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</a:t>
                      </a:r>
                      <a:r>
                        <a:rPr lang="ko-KR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동의함 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 </a:t>
                      </a:r>
                      <a:r>
                        <a:rPr lang="ko-KR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□ 동의하지 않음</a:t>
                      </a:r>
                    </a:p>
                  </a:txBody>
                  <a:tcPr marL="90008" marR="90008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그림 4">
            <a:extLst>
              <a:ext uri="{FF2B5EF4-FFF2-40B4-BE49-F238E27FC236}">
                <a16:creationId xmlns:a16="http://schemas.microsoft.com/office/drawing/2014/main" id="{4A292CB5-EA55-4637-9B00-04ED87656F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8976" y="9375752"/>
            <a:ext cx="1046747" cy="31420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굴림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굴림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9797</TotalTime>
  <Words>405</Words>
  <Application>Microsoft Office PowerPoint</Application>
  <PresentationFormat>A4 용지(210x297mm)</PresentationFormat>
  <Paragraphs>85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0" baseType="lpstr">
      <vt:lpstr>HY견고딕</vt:lpstr>
      <vt:lpstr>굴림</vt:lpstr>
      <vt:lpstr>돋움</vt:lpstr>
      <vt:lpstr>맑은 고딕</vt:lpstr>
      <vt:lpstr>Arial</vt:lpstr>
      <vt:lpstr>LG스마트체 Regular</vt:lpstr>
      <vt:lpstr>기본 디자인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제목 없음</dc:title>
  <dc:creator>LG IBM USER</dc:creator>
  <cp:lastModifiedBy>이정후(Lee Jung Hoo)</cp:lastModifiedBy>
  <cp:revision>399</cp:revision>
  <cp:lastPrinted>2022-10-21T00:16:03Z</cp:lastPrinted>
  <dcterms:created xsi:type="dcterms:W3CDTF">1998-04-13T05:23:06Z</dcterms:created>
  <dcterms:modified xsi:type="dcterms:W3CDTF">2025-03-04T05:07:08Z</dcterms:modified>
</cp:coreProperties>
</file>